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454" r:id="rId6"/>
    <p:sldId id="524" r:id="rId7"/>
    <p:sldId id="525" r:id="rId8"/>
    <p:sldId id="549" r:id="rId9"/>
    <p:sldId id="550" r:id="rId10"/>
    <p:sldId id="522" r:id="rId11"/>
    <p:sldId id="526" r:id="rId12"/>
    <p:sldId id="544" r:id="rId13"/>
    <p:sldId id="546" r:id="rId14"/>
    <p:sldId id="552" r:id="rId15"/>
    <p:sldId id="551" r:id="rId16"/>
    <p:sldId id="553" r:id="rId17"/>
    <p:sldId id="547" r:id="rId18"/>
    <p:sldId id="548" r:id="rId19"/>
    <p:sldId id="529" r:id="rId20"/>
    <p:sldId id="530" r:id="rId21"/>
    <p:sldId id="532" r:id="rId22"/>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Klatte" initials="SK" lastIdx="1" clrIdx="0">
    <p:extLst>
      <p:ext uri="{19B8F6BF-5375-455C-9EA6-DF929625EA0E}">
        <p15:presenceInfo xmlns:p15="http://schemas.microsoft.com/office/powerpoint/2012/main" userId="15c83d9a3f9535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234"/>
    <a:srgbClr val="312783"/>
    <a:srgbClr val="FFCCCC"/>
    <a:srgbClr val="CCFF99"/>
    <a:srgbClr val="006CB7"/>
    <a:srgbClr val="F5B300"/>
    <a:srgbClr val="3C83F0"/>
    <a:srgbClr val="7B3391"/>
    <a:srgbClr val="F5EB34"/>
    <a:srgbClr val="1DA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30975-2888-4FCA-ABDF-9B5518A692E1}" v="15" dt="2022-05-16T12:11:47.41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909" autoAdjust="0"/>
  </p:normalViewPr>
  <p:slideViewPr>
    <p:cSldViewPr snapToGrid="0">
      <p:cViewPr varScale="1">
        <p:scale>
          <a:sx n="69" d="100"/>
          <a:sy n="69" d="100"/>
        </p:scale>
        <p:origin x="1886" y="158"/>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4F9D5983-9BDA-4607-BE4D-8F72A4708B8F}" type="datetimeFigureOut">
              <a:rPr lang="de-DE" smtClean="0"/>
              <a:t>20.06.2022</a:t>
            </a:fld>
            <a:endParaRPr lang="de-DE"/>
          </a:p>
        </p:txBody>
      </p:sp>
      <p:sp>
        <p:nvSpPr>
          <p:cNvPr id="4" name="Folienbildplatzhalt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F81944BB-51CA-42E7-B60A-F1857998F9E7}" type="slidenum">
              <a:rPr lang="de-DE" smtClean="0"/>
              <a:t>‹Nr.›</a:t>
            </a:fld>
            <a:endParaRPr lang="de-DE"/>
          </a:p>
        </p:txBody>
      </p:sp>
    </p:spTree>
    <p:extLst>
      <p:ext uri="{BB962C8B-B14F-4D97-AF65-F5344CB8AC3E}">
        <p14:creationId xmlns:p14="http://schemas.microsoft.com/office/powerpoint/2010/main" val="274730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5</a:t>
            </a:fld>
            <a:endParaRPr lang="de-DE"/>
          </a:p>
        </p:txBody>
      </p:sp>
    </p:spTree>
    <p:extLst>
      <p:ext uri="{BB962C8B-B14F-4D97-AF65-F5344CB8AC3E}">
        <p14:creationId xmlns:p14="http://schemas.microsoft.com/office/powerpoint/2010/main" val="3653248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16</a:t>
            </a:fld>
            <a:endParaRPr lang="de-DE"/>
          </a:p>
        </p:txBody>
      </p:sp>
    </p:spTree>
    <p:extLst>
      <p:ext uri="{BB962C8B-B14F-4D97-AF65-F5344CB8AC3E}">
        <p14:creationId xmlns:p14="http://schemas.microsoft.com/office/powerpoint/2010/main" val="3127240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6</a:t>
            </a:fld>
            <a:endParaRPr lang="de-DE"/>
          </a:p>
        </p:txBody>
      </p:sp>
    </p:spTree>
    <p:extLst>
      <p:ext uri="{BB962C8B-B14F-4D97-AF65-F5344CB8AC3E}">
        <p14:creationId xmlns:p14="http://schemas.microsoft.com/office/powerpoint/2010/main" val="2719594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9</a:t>
            </a:fld>
            <a:endParaRPr lang="de-DE"/>
          </a:p>
        </p:txBody>
      </p:sp>
    </p:spTree>
    <p:extLst>
      <p:ext uri="{BB962C8B-B14F-4D97-AF65-F5344CB8AC3E}">
        <p14:creationId xmlns:p14="http://schemas.microsoft.com/office/powerpoint/2010/main" val="3806904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10</a:t>
            </a:fld>
            <a:endParaRPr lang="de-DE"/>
          </a:p>
        </p:txBody>
      </p:sp>
    </p:spTree>
    <p:extLst>
      <p:ext uri="{BB962C8B-B14F-4D97-AF65-F5344CB8AC3E}">
        <p14:creationId xmlns:p14="http://schemas.microsoft.com/office/powerpoint/2010/main" val="1637404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11</a:t>
            </a:fld>
            <a:endParaRPr lang="de-DE"/>
          </a:p>
        </p:txBody>
      </p:sp>
    </p:spTree>
    <p:extLst>
      <p:ext uri="{BB962C8B-B14F-4D97-AF65-F5344CB8AC3E}">
        <p14:creationId xmlns:p14="http://schemas.microsoft.com/office/powerpoint/2010/main" val="2892516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12</a:t>
            </a:fld>
            <a:endParaRPr lang="de-DE"/>
          </a:p>
        </p:txBody>
      </p:sp>
    </p:spTree>
    <p:extLst>
      <p:ext uri="{BB962C8B-B14F-4D97-AF65-F5344CB8AC3E}">
        <p14:creationId xmlns:p14="http://schemas.microsoft.com/office/powerpoint/2010/main" val="3605440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13</a:t>
            </a:fld>
            <a:endParaRPr lang="de-DE"/>
          </a:p>
        </p:txBody>
      </p:sp>
    </p:spTree>
    <p:extLst>
      <p:ext uri="{BB962C8B-B14F-4D97-AF65-F5344CB8AC3E}">
        <p14:creationId xmlns:p14="http://schemas.microsoft.com/office/powerpoint/2010/main" val="76078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14</a:t>
            </a:fld>
            <a:endParaRPr lang="de-DE"/>
          </a:p>
        </p:txBody>
      </p:sp>
    </p:spTree>
    <p:extLst>
      <p:ext uri="{BB962C8B-B14F-4D97-AF65-F5344CB8AC3E}">
        <p14:creationId xmlns:p14="http://schemas.microsoft.com/office/powerpoint/2010/main" val="52338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15</a:t>
            </a:fld>
            <a:endParaRPr lang="de-DE"/>
          </a:p>
        </p:txBody>
      </p:sp>
    </p:spTree>
    <p:extLst>
      <p:ext uri="{BB962C8B-B14F-4D97-AF65-F5344CB8AC3E}">
        <p14:creationId xmlns:p14="http://schemas.microsoft.com/office/powerpoint/2010/main" val="301356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20.06.2022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04755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20.06.2022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9595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20.06.2022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149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20.06.2022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06042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E1ACAC06-8E50-4D38-9BF3-35A45BCE7549}" type="datetimeFigureOut">
              <a:rPr lang="de-DE" smtClean="0"/>
              <a:t>20.06.2022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89572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1ACAC06-8E50-4D38-9BF3-35A45BCE7549}" type="datetimeFigureOut">
              <a:rPr lang="de-DE" smtClean="0"/>
              <a:t>20.06.2022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94350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1ACAC06-8E50-4D38-9BF3-35A45BCE7549}" type="datetimeFigureOut">
              <a:rPr lang="de-DE" smtClean="0"/>
              <a:t>20.06.2022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4938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ACAC06-8E50-4D38-9BF3-35A45BCE7549}" type="datetimeFigureOut">
              <a:rPr lang="de-DE" smtClean="0"/>
              <a:t>20.06.2022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705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AC06-8E50-4D38-9BF3-35A45BCE7549}" type="datetimeFigureOut">
              <a:rPr lang="de-DE" smtClean="0"/>
              <a:t>20.06.2022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214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20.06.2022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30626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20.06.2022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62367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CAC06-8E50-4D38-9BF3-35A45BCE7549}" type="datetimeFigureOut">
              <a:rPr lang="de-DE" smtClean="0"/>
              <a:t>20.06.2022</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F5282-6819-4403-A225-751EBF51627E}" type="slidenum">
              <a:rPr lang="de-DE" smtClean="0"/>
              <a:t>‹Nr.›</a:t>
            </a:fld>
            <a:endParaRPr lang="de-DE"/>
          </a:p>
        </p:txBody>
      </p:sp>
    </p:spTree>
    <p:extLst>
      <p:ext uri="{BB962C8B-B14F-4D97-AF65-F5344CB8AC3E}">
        <p14:creationId xmlns:p14="http://schemas.microsoft.com/office/powerpoint/2010/main" val="2890781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5759259_Handball_hell3_21cm"/>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224451" y="0"/>
            <a:ext cx="7259955" cy="8007985"/>
          </a:xfrm>
          <a:prstGeom prst="rect">
            <a:avLst/>
          </a:prstGeom>
          <a:noFill/>
        </p:spPr>
      </p:pic>
      <p:sp>
        <p:nvSpPr>
          <p:cNvPr id="4" name="Rechteck 3"/>
          <p:cNvSpPr/>
          <p:nvPr/>
        </p:nvSpPr>
        <p:spPr>
          <a:xfrm>
            <a:off x="0" y="2385060"/>
            <a:ext cx="9144000" cy="2755265"/>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5" name="Textfeld 59"/>
          <p:cNvSpPr txBox="1"/>
          <p:nvPr/>
        </p:nvSpPr>
        <p:spPr>
          <a:xfrm>
            <a:off x="1119449" y="-274226"/>
            <a:ext cx="6670675" cy="3098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de-DE" sz="2600" b="1" dirty="0">
              <a:gradFill>
                <a:gsLst>
                  <a:gs pos="0">
                    <a:srgbClr val="150E4E"/>
                  </a:gs>
                  <a:gs pos="50000">
                    <a:srgbClr val="231973"/>
                  </a:gs>
                  <a:gs pos="100000">
                    <a:srgbClr val="2C208A"/>
                  </a:gs>
                </a:gsLst>
                <a:lin ang="16200000" scaled="0"/>
              </a:gradFill>
              <a:latin typeface="Verdana" panose="020B0604030504040204" pitchFamily="34" charset="0"/>
              <a:ea typeface="Calibri" panose="020F0502020204030204" pitchFamily="34" charset="0"/>
            </a:endParaRPr>
          </a:p>
          <a:p>
            <a:pPr>
              <a:spcAft>
                <a:spcPts val="0"/>
              </a:spcAft>
            </a:pPr>
            <a:endParaRPr lang="de-DE" sz="1200" dirty="0">
              <a:effectLst/>
              <a:latin typeface="Times New Roman" panose="02020603050405020304" pitchFamily="18" charset="0"/>
              <a:ea typeface="Calibri" panose="020F0502020204030204" pitchFamily="34" charset="0"/>
            </a:endParaRPr>
          </a:p>
        </p:txBody>
      </p:sp>
      <p:sp>
        <p:nvSpPr>
          <p:cNvPr id="6" name="Textfeld 58"/>
          <p:cNvSpPr txBox="1"/>
          <p:nvPr/>
        </p:nvSpPr>
        <p:spPr>
          <a:xfrm>
            <a:off x="1189116" y="2394902"/>
            <a:ext cx="6765767" cy="2774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2400" b="1" dirty="0">
                <a:solidFill>
                  <a:srgbClr val="FFFFFF"/>
                </a:solidFill>
                <a:latin typeface="Verdana" panose="020B0604030504040204" pitchFamily="34" charset="0"/>
                <a:ea typeface="Calibri" panose="020F0502020204030204" pitchFamily="34" charset="0"/>
              </a:rPr>
              <a:t>Bezirk RNT Staffelsitzung       </a:t>
            </a:r>
          </a:p>
          <a:p>
            <a:pPr>
              <a:spcAft>
                <a:spcPts val="0"/>
              </a:spcAft>
            </a:pPr>
            <a:endParaRPr lang="de-DE" sz="2400" b="1" dirty="0">
              <a:solidFill>
                <a:srgbClr val="FFFFFF"/>
              </a:solidFill>
              <a:latin typeface="Verdana" panose="020B0604030504040204" pitchFamily="34" charset="0"/>
              <a:ea typeface="Calibri" panose="020F0502020204030204" pitchFamily="34" charset="0"/>
            </a:endParaRPr>
          </a:p>
          <a:p>
            <a:pPr>
              <a:spcAft>
                <a:spcPts val="0"/>
              </a:spcAft>
            </a:pPr>
            <a:r>
              <a:rPr lang="de-DE" sz="2400" b="1">
                <a:solidFill>
                  <a:srgbClr val="FFFFFF"/>
                </a:solidFill>
                <a:latin typeface="Verdana" panose="020B0604030504040204" pitchFamily="34" charset="0"/>
                <a:ea typeface="Calibri" panose="020F0502020204030204" pitchFamily="34" charset="0"/>
              </a:rPr>
              <a:t>09. </a:t>
            </a:r>
            <a:r>
              <a:rPr lang="de-DE" sz="2400" b="1" dirty="0">
                <a:solidFill>
                  <a:srgbClr val="FFFFFF"/>
                </a:solidFill>
                <a:latin typeface="Verdana" panose="020B0604030504040204" pitchFamily="34" charset="0"/>
                <a:ea typeface="Calibri" panose="020F0502020204030204" pitchFamily="34" charset="0"/>
              </a:rPr>
              <a:t>Juni 2022</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endParaRPr lang="de-DE"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806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Mannschaftsmeldungen</a:t>
            </a:r>
          </a:p>
        </p:txBody>
      </p:sp>
      <p:sp>
        <p:nvSpPr>
          <p:cNvPr id="8" name="Text Box 6">
            <a:extLst>
              <a:ext uri="{FF2B5EF4-FFF2-40B4-BE49-F238E27FC236}">
                <a16:creationId xmlns:a16="http://schemas.microsoft.com/office/drawing/2014/main" id="{402241E2-47BC-DB97-C711-9151B436C9D1}"/>
              </a:ext>
            </a:extLst>
          </p:cNvPr>
          <p:cNvSpPr txBox="1">
            <a:spLocks noChangeArrowheads="1"/>
          </p:cNvSpPr>
          <p:nvPr/>
        </p:nvSpPr>
        <p:spPr bwMode="auto">
          <a:xfrm>
            <a:off x="385481" y="1934122"/>
            <a:ext cx="838835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Festlegung der Spielformen bei:</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Times New Roman" panose="02020603050405020304" pitchFamily="18" charset="0"/>
                <a:cs typeface="Arial" panose="020B0604020202020204" pitchFamily="34" charset="0"/>
              </a:rPr>
              <a:t>mC BzL2 – 6er- und 5er-Gruppe mit 1,5 Runden</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err="1">
                <a:solidFill>
                  <a:srgbClr val="002060"/>
                </a:solidFill>
                <a:latin typeface="Times New Roman" panose="02020603050405020304" pitchFamily="18" charset="0"/>
                <a:cs typeface="Arial" panose="020B0604020202020204" pitchFamily="34" charset="0"/>
              </a:rPr>
              <a:t>wE</a:t>
            </a:r>
            <a:r>
              <a:rPr lang="de-DE" altLang="de-DE" dirty="0">
                <a:solidFill>
                  <a:srgbClr val="002060"/>
                </a:solidFill>
                <a:latin typeface="Times New Roman" panose="02020603050405020304" pitchFamily="18" charset="0"/>
                <a:cs typeface="Arial" panose="020B0604020202020204" pitchFamily="34" charset="0"/>
              </a:rPr>
              <a:t> BzL1 – 5er-Gruppe mit 1,5 Runden</a:t>
            </a:r>
          </a:p>
        </p:txBody>
      </p:sp>
    </p:spTree>
    <p:extLst>
      <p:ext uri="{BB962C8B-B14F-4D97-AF65-F5344CB8AC3E}">
        <p14:creationId xmlns:p14="http://schemas.microsoft.com/office/powerpoint/2010/main" val="354549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934122"/>
            <a:ext cx="838835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Covid-19 Bestimmungen sind in einer separaten Datei zu finden</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p:txBody>
      </p:sp>
      <p:pic>
        <p:nvPicPr>
          <p:cNvPr id="4" name="Grafik 3">
            <a:extLst>
              <a:ext uri="{FF2B5EF4-FFF2-40B4-BE49-F238E27FC236}">
                <a16:creationId xmlns:a16="http://schemas.microsoft.com/office/drawing/2014/main" id="{F0F8571E-6953-2908-B082-6A0EB4AEE483}"/>
              </a:ext>
            </a:extLst>
          </p:cNvPr>
          <p:cNvPicPr>
            <a:picLocks noChangeAspect="1"/>
          </p:cNvPicPr>
          <p:nvPr/>
        </p:nvPicPr>
        <p:blipFill>
          <a:blip r:embed="rId3"/>
          <a:stretch>
            <a:fillRect/>
          </a:stretch>
        </p:blipFill>
        <p:spPr>
          <a:xfrm>
            <a:off x="777865" y="2542587"/>
            <a:ext cx="7543800" cy="2971800"/>
          </a:xfrm>
          <a:prstGeom prst="rect">
            <a:avLst/>
          </a:prstGeom>
        </p:spPr>
      </p:pic>
    </p:spTree>
    <p:extLst>
      <p:ext uri="{BB962C8B-B14F-4D97-AF65-F5344CB8AC3E}">
        <p14:creationId xmlns:p14="http://schemas.microsoft.com/office/powerpoint/2010/main" val="390606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934122"/>
            <a:ext cx="8388350"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Vereins-Schiedsrichter-Beobachtung</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Wird in der M-LL-RNT und M-BzL1 eingeführt</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Start an Spieltag 4 = 08./09.10.2022</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Nähere Unterlagen folgen Anfang/Mitte Juli</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Schulung wird Anfang September angeboten werden</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Verantwortlicher für RNT: Andreas Pfrang</a:t>
            </a:r>
          </a:p>
        </p:txBody>
      </p:sp>
    </p:spTree>
    <p:extLst>
      <p:ext uri="{BB962C8B-B14F-4D97-AF65-F5344CB8AC3E}">
        <p14:creationId xmlns:p14="http://schemas.microsoft.com/office/powerpoint/2010/main" val="30033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934122"/>
            <a:ext cx="838835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Rückkehr zu den Spielklassenbeiträgen von vor Corona</a:t>
            </a:r>
          </a:p>
        </p:txBody>
      </p:sp>
    </p:spTree>
    <p:extLst>
      <p:ext uri="{BB962C8B-B14F-4D97-AF65-F5344CB8AC3E}">
        <p14:creationId xmlns:p14="http://schemas.microsoft.com/office/powerpoint/2010/main" val="83938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934122"/>
            <a:ext cx="838835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Festlegung der Preisobergrenzen für die Eintrittsgelder</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Maximal</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Landesliga		Erwachsene 5,00 €			Ermäßigt 3,50 €</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Bezirksliga		Erwachsene 4,00 €			Ermäßigt 2,50 €</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Jugendliche bis 18 Jahre frei</a:t>
            </a:r>
          </a:p>
        </p:txBody>
      </p:sp>
    </p:spTree>
    <p:extLst>
      <p:ext uri="{BB962C8B-B14F-4D97-AF65-F5344CB8AC3E}">
        <p14:creationId xmlns:p14="http://schemas.microsoft.com/office/powerpoint/2010/main" val="368475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err="1">
                <a:solidFill>
                  <a:schemeClr val="bg1"/>
                </a:solidFill>
                <a:latin typeface="Verdana" panose="020B0604030504040204" pitchFamily="34" charset="0"/>
                <a:ea typeface="Verdana" panose="020B0604030504040204" pitchFamily="34" charset="0"/>
              </a:rPr>
              <a:t>SpielverlegungOnline</a:t>
            </a:r>
            <a:endParaRPr lang="de-DE" sz="2300" b="1" dirty="0">
              <a:solidFill>
                <a:schemeClr val="bg1"/>
              </a:solidFill>
              <a:latin typeface="Verdana" panose="020B0604030504040204" pitchFamily="34" charset="0"/>
              <a:ea typeface="Verdana" panose="020B0604030504040204" pitchFamily="34" charset="0"/>
            </a:endParaRPr>
          </a:p>
        </p:txBody>
      </p:sp>
      <p:sp>
        <p:nvSpPr>
          <p:cNvPr id="9" name="Text Box 6">
            <a:extLst>
              <a:ext uri="{FF2B5EF4-FFF2-40B4-BE49-F238E27FC236}">
                <a16:creationId xmlns:a16="http://schemas.microsoft.com/office/drawing/2014/main" id="{13FA84EC-3093-AED4-AE41-C18BBE4589A1}"/>
              </a:ext>
            </a:extLst>
          </p:cNvPr>
          <p:cNvSpPr txBox="1">
            <a:spLocks noChangeArrowheads="1"/>
          </p:cNvSpPr>
          <p:nvPr/>
        </p:nvSpPr>
        <p:spPr bwMode="auto">
          <a:xfrm>
            <a:off x="385481" y="1934122"/>
            <a:ext cx="838835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Abstimmung, </a:t>
            </a:r>
            <a:r>
              <a:rPr lang="de-DE" altLang="de-DE" dirty="0" err="1">
                <a:solidFill>
                  <a:srgbClr val="002060"/>
                </a:solidFill>
                <a:latin typeface="Times New Roman" panose="02020603050405020304" pitchFamily="18" charset="0"/>
                <a:cs typeface="Arial" panose="020B0604020202020204" pitchFamily="34" charset="0"/>
              </a:rPr>
              <a:t>SpielverlegungOnline</a:t>
            </a:r>
            <a:r>
              <a:rPr lang="de-DE" altLang="de-DE" dirty="0">
                <a:solidFill>
                  <a:srgbClr val="002060"/>
                </a:solidFill>
                <a:latin typeface="Times New Roman" panose="02020603050405020304" pitchFamily="18" charset="0"/>
                <a:cs typeface="Arial" panose="020B0604020202020204" pitchFamily="34" charset="0"/>
              </a:rPr>
              <a:t> ab Rundenbeginn genutzt werden soll</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Times New Roman" panose="02020603050405020304" pitchFamily="18" charset="0"/>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Ergebnis:</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Wir warten auf den Test in AES bis Weihnachten und steigen dann ggf. zur Rückrunde im Januar um</a:t>
            </a:r>
          </a:p>
        </p:txBody>
      </p:sp>
    </p:spTree>
    <p:extLst>
      <p:ext uri="{BB962C8B-B14F-4D97-AF65-F5344CB8AC3E}">
        <p14:creationId xmlns:p14="http://schemas.microsoft.com/office/powerpoint/2010/main" val="161708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Zweifachspielrecht</a:t>
            </a:r>
          </a:p>
        </p:txBody>
      </p:sp>
      <p:sp>
        <p:nvSpPr>
          <p:cNvPr id="6" name="Text Box 6">
            <a:extLst>
              <a:ext uri="{FF2B5EF4-FFF2-40B4-BE49-F238E27FC236}">
                <a16:creationId xmlns:a16="http://schemas.microsoft.com/office/drawing/2014/main" id="{4B36991C-1665-35F8-4C99-89B971A3025B}"/>
              </a:ext>
            </a:extLst>
          </p:cNvPr>
          <p:cNvSpPr txBox="1">
            <a:spLocks noChangeArrowheads="1"/>
          </p:cNvSpPr>
          <p:nvPr/>
        </p:nvSpPr>
        <p:spPr bwMode="auto">
          <a:xfrm>
            <a:off x="385481" y="1934122"/>
            <a:ext cx="838835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WICHTIG:</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Times New Roman" panose="02020603050405020304" pitchFamily="18" charset="0"/>
                <a:cs typeface="Arial" panose="020B0604020202020204" pitchFamily="34" charset="0"/>
              </a:rPr>
              <a:t>Das Zweifachspielrecht darf nur in EINER Mannschaft des Zweitvereins wahrgenommen werden.</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Times New Roman" panose="02020603050405020304" pitchFamily="18" charset="0"/>
                <a:cs typeface="Arial" panose="020B0604020202020204" pitchFamily="34" charset="0"/>
              </a:rPr>
              <a:t>Die gilt auch, wenn der Zweitverein 2 Mannschaften hat, die beide höher spielen als die Mannschaft des Erstvereins.</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Times New Roman" panose="02020603050405020304" pitchFamily="18" charset="0"/>
                <a:cs typeface="Arial" panose="020B0604020202020204" pitchFamily="34" charset="0"/>
              </a:rPr>
              <a:t>Ein Einsatz in beiden Teams hat die technische Wertung zur Folge, da der Spieler nicht teilnahmeberechtigt ist.</a:t>
            </a:r>
          </a:p>
        </p:txBody>
      </p:sp>
    </p:spTree>
    <p:extLst>
      <p:ext uri="{BB962C8B-B14F-4D97-AF65-F5344CB8AC3E}">
        <p14:creationId xmlns:p14="http://schemas.microsoft.com/office/powerpoint/2010/main" val="62846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Schiedsrichter-Situation</a:t>
            </a:r>
          </a:p>
        </p:txBody>
      </p:sp>
      <p:sp>
        <p:nvSpPr>
          <p:cNvPr id="5" name="Inhaltsplatzhalter 2">
            <a:extLst>
              <a:ext uri="{FF2B5EF4-FFF2-40B4-BE49-F238E27FC236}">
                <a16:creationId xmlns:a16="http://schemas.microsoft.com/office/drawing/2014/main" id="{150465B7-459E-89D5-0BA9-C52A52E4BBC0}"/>
              </a:ext>
            </a:extLst>
          </p:cNvPr>
          <p:cNvSpPr txBox="1">
            <a:spLocks/>
          </p:cNvSpPr>
          <p:nvPr/>
        </p:nvSpPr>
        <p:spPr bwMode="auto">
          <a:xfrm>
            <a:off x="385481" y="1460810"/>
            <a:ext cx="8388350" cy="5178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Derzeit 147 aktive SR im Bezirk RNT</a:t>
            </a:r>
          </a:p>
          <a:p>
            <a:pPr marL="0" indent="0" algn="just" fontAlgn="base">
              <a:spcAft>
                <a:spcPct val="0"/>
              </a:spcAft>
              <a:buClrTx/>
              <a:buSzTx/>
              <a:buFontTx/>
              <a:buNone/>
            </a:pPr>
            <a:endParaRPr lang="de-DE" altLang="de-DE" sz="2400" b="1" dirty="0">
              <a:solidFill>
                <a:srgbClr val="002060"/>
              </a:solidFill>
              <a:latin typeface="Times New Roman" panose="02020603050405020304" pitchFamily="18" charset="0"/>
              <a:cs typeface="Times New Roman" panose="02020603050405020304" pitchFamily="18" charset="0"/>
            </a:endParaRPr>
          </a:p>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Jeder muss 15 Spiele leiten = 2.205 Spiele</a:t>
            </a:r>
          </a:p>
          <a:p>
            <a:pPr marL="0" indent="0" algn="just" fontAlgn="base">
              <a:spcAft>
                <a:spcPct val="0"/>
              </a:spcAft>
              <a:buClrTx/>
              <a:buSzTx/>
              <a:buFontTx/>
              <a:buNone/>
            </a:pPr>
            <a:endParaRPr lang="de-DE" altLang="de-DE" sz="2400" b="1" dirty="0">
              <a:solidFill>
                <a:srgbClr val="002060"/>
              </a:solidFill>
              <a:latin typeface="Times New Roman" panose="02020603050405020304" pitchFamily="18" charset="0"/>
              <a:cs typeface="Times New Roman" panose="02020603050405020304" pitchFamily="18" charset="0"/>
            </a:endParaRPr>
          </a:p>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Anzahl Spiele Runde 22/23    2.414 Spiele </a:t>
            </a:r>
            <a:r>
              <a:rPr lang="de-DE" altLang="de-DE" sz="1600" b="1" dirty="0">
                <a:solidFill>
                  <a:srgbClr val="002060"/>
                </a:solidFill>
                <a:latin typeface="Times New Roman" panose="02020603050405020304" pitchFamily="18" charset="0"/>
                <a:cs typeface="Times New Roman" panose="02020603050405020304" pitchFamily="18" charset="0"/>
              </a:rPr>
              <a:t>(ohne M-BzL4+F-BzL3)</a:t>
            </a:r>
          </a:p>
          <a:p>
            <a:pPr marL="0" indent="0" algn="just" fontAlgn="base">
              <a:spcAft>
                <a:spcPct val="0"/>
              </a:spcAft>
              <a:buClrTx/>
              <a:buSzTx/>
              <a:buFontTx/>
              <a:buNone/>
            </a:pPr>
            <a:endParaRPr lang="de-DE" altLang="de-DE" sz="2400" b="1" dirty="0">
              <a:solidFill>
                <a:srgbClr val="002060"/>
              </a:solidFill>
              <a:latin typeface="Times New Roman" panose="02020603050405020304" pitchFamily="18" charset="0"/>
              <a:cs typeface="Times New Roman" panose="02020603050405020304" pitchFamily="18" charset="0"/>
            </a:endParaRPr>
          </a:p>
          <a:p>
            <a:pPr marL="0" indent="0" algn="just" fontAlgn="base">
              <a:spcAft>
                <a:spcPct val="0"/>
              </a:spcAft>
              <a:buClrTx/>
              <a:buSzTx/>
              <a:buFontTx/>
              <a:buNone/>
            </a:pPr>
            <a:r>
              <a:rPr lang="de-DE" altLang="de-DE" sz="2400" b="1" dirty="0">
                <a:solidFill>
                  <a:srgbClr val="002060"/>
                </a:solidFill>
                <a:latin typeface="Times New Roman" panose="02020603050405020304" pitchFamily="18" charset="0"/>
                <a:cs typeface="Times New Roman" panose="02020603050405020304" pitchFamily="18" charset="0"/>
              </a:rPr>
              <a:t>Differenz:                  		- 209 Spiele</a:t>
            </a:r>
          </a:p>
          <a:p>
            <a:pPr marL="0" indent="0" algn="just" fontAlgn="base">
              <a:spcAft>
                <a:spcPct val="0"/>
              </a:spcAft>
              <a:buClrTx/>
              <a:buSzTx/>
              <a:buFontTx/>
              <a:buNone/>
            </a:pPr>
            <a:endParaRPr lang="de-DE" altLang="de-DE" sz="2400" b="1" dirty="0">
              <a:solidFill>
                <a:srgbClr val="002060"/>
              </a:solidFill>
              <a:latin typeface="Times New Roman" panose="02020603050405020304" pitchFamily="18" charset="0"/>
              <a:cs typeface="Times New Roman" panose="02020603050405020304" pitchFamily="18" charset="0"/>
            </a:endParaRPr>
          </a:p>
          <a:p>
            <a:pPr lvl="1" indent="-342900" algn="just" fontAlgn="base">
              <a:spcAft>
                <a:spcPct val="0"/>
              </a:spcAft>
              <a:buClrTx/>
              <a:buSzTx/>
              <a:buFontTx/>
              <a:buChar char="-"/>
            </a:pPr>
            <a:r>
              <a:rPr lang="de-DE" altLang="de-DE" sz="2200" dirty="0">
                <a:solidFill>
                  <a:srgbClr val="002060"/>
                </a:solidFill>
                <a:latin typeface="Times New Roman" panose="02020603050405020304" pitchFamily="18" charset="0"/>
                <a:cs typeface="Times New Roman" panose="02020603050405020304" pitchFamily="18" charset="0"/>
              </a:rPr>
              <a:t>Darin nicht enthalten:</a:t>
            </a:r>
          </a:p>
          <a:p>
            <a:pPr lvl="2" indent="-342900" algn="just" fontAlgn="base">
              <a:spcAft>
                <a:spcPct val="0"/>
              </a:spcAft>
              <a:buClrTx/>
              <a:buSzTx/>
              <a:buFontTx/>
              <a:buChar char="-"/>
            </a:pPr>
            <a:r>
              <a:rPr lang="de-DE" altLang="de-DE" sz="2200" dirty="0">
                <a:solidFill>
                  <a:srgbClr val="002060"/>
                </a:solidFill>
                <a:latin typeface="Times New Roman" panose="02020603050405020304" pitchFamily="18" charset="0"/>
                <a:cs typeface="Times New Roman" panose="02020603050405020304" pitchFamily="18" charset="0"/>
              </a:rPr>
              <a:t>Jugend-Badenligen und </a:t>
            </a:r>
            <a:r>
              <a:rPr lang="de-DE" altLang="de-DE" sz="2200" dirty="0" err="1">
                <a:solidFill>
                  <a:srgbClr val="002060"/>
                </a:solidFill>
                <a:latin typeface="Times New Roman" panose="02020603050405020304" pitchFamily="18" charset="0"/>
                <a:cs typeface="Times New Roman" panose="02020603050405020304" pitchFamily="18" charset="0"/>
              </a:rPr>
              <a:t>ggf</a:t>
            </a:r>
            <a:r>
              <a:rPr lang="de-DE" altLang="de-DE" sz="2200" dirty="0">
                <a:solidFill>
                  <a:srgbClr val="002060"/>
                </a:solidFill>
                <a:latin typeface="Times New Roman" panose="02020603050405020304" pitchFamily="18" charset="0"/>
                <a:cs typeface="Times New Roman" panose="02020603050405020304" pitchFamily="18" charset="0"/>
              </a:rPr>
              <a:t> Jugend-BWOL</a:t>
            </a:r>
          </a:p>
          <a:p>
            <a:pPr lvl="2" indent="-342900" algn="just" fontAlgn="base">
              <a:spcAft>
                <a:spcPct val="0"/>
              </a:spcAft>
              <a:buClrTx/>
              <a:buSzTx/>
              <a:buFontTx/>
              <a:buChar char="-"/>
            </a:pPr>
            <a:r>
              <a:rPr lang="de-DE" altLang="de-DE" sz="2200" dirty="0">
                <a:solidFill>
                  <a:srgbClr val="002060"/>
                </a:solidFill>
                <a:latin typeface="Times New Roman" panose="02020603050405020304" pitchFamily="18" charset="0"/>
                <a:cs typeface="Times New Roman" panose="02020603050405020304" pitchFamily="18" charset="0"/>
              </a:rPr>
              <a:t>Verbandsligen</a:t>
            </a:r>
          </a:p>
          <a:p>
            <a:pPr lvl="2" indent="-342900" algn="just" fontAlgn="base">
              <a:spcAft>
                <a:spcPct val="0"/>
              </a:spcAft>
              <a:buClrTx/>
              <a:buSzTx/>
              <a:buFontTx/>
              <a:buChar char="-"/>
            </a:pPr>
            <a:r>
              <a:rPr lang="de-DE" altLang="de-DE" sz="2200" dirty="0">
                <a:solidFill>
                  <a:srgbClr val="002060"/>
                </a:solidFill>
                <a:latin typeface="Times New Roman" panose="02020603050405020304" pitchFamily="18" charset="0"/>
                <a:cs typeface="Times New Roman" panose="02020603050405020304" pitchFamily="18" charset="0"/>
              </a:rPr>
              <a:t>Doppelte Zählung aufgrund von </a:t>
            </a:r>
            <a:r>
              <a:rPr lang="de-DE" altLang="de-DE" sz="2200" dirty="0" err="1">
                <a:solidFill>
                  <a:srgbClr val="002060"/>
                </a:solidFill>
                <a:latin typeface="Times New Roman" panose="02020603050405020304" pitchFamily="18" charset="0"/>
                <a:cs typeface="Times New Roman" panose="02020603050405020304" pitchFamily="18" charset="0"/>
              </a:rPr>
              <a:t>Gespanneinteilungen</a:t>
            </a:r>
            <a:endParaRPr lang="de-DE" altLang="de-DE" sz="2200"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a:p>
            <a:pPr algn="just" fontAlgn="base">
              <a:spcAft>
                <a:spcPct val="0"/>
              </a:spcAft>
              <a:buClrTx/>
              <a:buSzTx/>
              <a:buFontTx/>
              <a:buNone/>
            </a:pPr>
            <a:endParaRPr lang="de-DE" altLang="de-DE"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416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Verschiedenes</a:t>
            </a:r>
          </a:p>
        </p:txBody>
      </p:sp>
      <p:sp>
        <p:nvSpPr>
          <p:cNvPr id="6" name="Inhaltsplatzhalter 2">
            <a:extLst>
              <a:ext uri="{FF2B5EF4-FFF2-40B4-BE49-F238E27FC236}">
                <a16:creationId xmlns:a16="http://schemas.microsoft.com/office/drawing/2014/main" id="{656FE225-08FF-416A-C363-20FB92A83E76}"/>
              </a:ext>
            </a:extLst>
          </p:cNvPr>
          <p:cNvSpPr txBox="1">
            <a:spLocks/>
          </p:cNvSpPr>
          <p:nvPr/>
        </p:nvSpPr>
        <p:spPr bwMode="auto">
          <a:xfrm>
            <a:off x="409661" y="2048404"/>
            <a:ext cx="8388350" cy="95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lvl1pPr marL="342900" indent="-3429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0" lvl="0" indent="0">
              <a:spcBef>
                <a:spcPts val="0"/>
              </a:spcBef>
              <a:buSzPts val="1000"/>
              <a:buNone/>
              <a:tabLst>
                <a:tab pos="457200" algn="l"/>
              </a:tabLst>
            </a:pPr>
            <a:r>
              <a:rPr lang="de-DE" sz="3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Offene Themen ?</a:t>
            </a:r>
            <a:endParaRPr lang="de-DE" sz="3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0"/>
              </a:spcBef>
              <a:buSzPts val="1000"/>
              <a:buNone/>
              <a:tabLst>
                <a:tab pos="457200" algn="l"/>
              </a:tabLst>
            </a:pPr>
            <a:endParaRPr lang="de-DE" sz="3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98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53" presetClass="entr" presetSubtype="16"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 calcmode="lin" valueType="num">
                                      <p:cBhvr>
                                        <p:cTn id="10"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Tagesordnung</a:t>
            </a:r>
          </a:p>
        </p:txBody>
      </p:sp>
      <p:sp>
        <p:nvSpPr>
          <p:cNvPr id="7" name="Text Box 6">
            <a:extLst>
              <a:ext uri="{FF2B5EF4-FFF2-40B4-BE49-F238E27FC236}">
                <a16:creationId xmlns:a16="http://schemas.microsoft.com/office/drawing/2014/main" id="{75A07038-2C0F-2719-88B5-2CC8E53AED7C}"/>
              </a:ext>
            </a:extLst>
          </p:cNvPr>
          <p:cNvSpPr txBox="1">
            <a:spLocks noChangeArrowheads="1"/>
          </p:cNvSpPr>
          <p:nvPr/>
        </p:nvSpPr>
        <p:spPr bwMode="auto">
          <a:xfrm>
            <a:off x="380189" y="1261749"/>
            <a:ext cx="7977866" cy="5471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342900" lvl="0" indent="-342900">
              <a:lnSpc>
                <a:spcPct val="150000"/>
              </a:lnSpc>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Informationen über Ordnungsänderungen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Ausbildungskostenentschädigung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Information über neue Regeln IHF</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Mannschaftsmeldungen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err="1">
                <a:effectLst/>
                <a:latin typeface="Calibri" panose="020F0502020204030204" pitchFamily="34" charset="0"/>
                <a:ea typeface="Calibri" panose="020F0502020204030204" pitchFamily="34" charset="0"/>
                <a:cs typeface="Times New Roman" panose="02020603050405020304" pitchFamily="18" charset="0"/>
              </a:rPr>
              <a:t>Durchsprache</a:t>
            </a:r>
            <a:r>
              <a:rPr lang="de-DE" sz="1300" dirty="0">
                <a:effectLst/>
                <a:latin typeface="Calibri" panose="020F0502020204030204" pitchFamily="34" charset="0"/>
                <a:ea typeface="Calibri" panose="020F0502020204030204" pitchFamily="34" charset="0"/>
                <a:cs typeface="Times New Roman" panose="02020603050405020304" pitchFamily="18" charset="0"/>
              </a:rPr>
              <a:t> der Staffeln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Letzte Chance zur kostenfreien An- und Abmeldung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de-DE" sz="1300" dirty="0" err="1">
                <a:effectLst/>
                <a:latin typeface="Calibri" panose="020F0502020204030204" pitchFamily="34" charset="0"/>
                <a:ea typeface="Calibri" panose="020F0502020204030204" pitchFamily="34" charset="0"/>
                <a:cs typeface="Times New Roman" panose="02020603050405020304" pitchFamily="18" charset="0"/>
              </a:rPr>
              <a:t>Durchsprache</a:t>
            </a:r>
            <a:r>
              <a:rPr lang="de-DE" sz="1300" dirty="0">
                <a:effectLst/>
                <a:latin typeface="Calibri" panose="020F0502020204030204" pitchFamily="34" charset="0"/>
                <a:ea typeface="Calibri" panose="020F0502020204030204" pitchFamily="34" charset="0"/>
                <a:cs typeface="Times New Roman" panose="02020603050405020304" pitchFamily="18" charset="0"/>
              </a:rPr>
              <a:t> der </a:t>
            </a:r>
            <a:r>
              <a:rPr lang="de-DE" sz="1300" dirty="0" err="1">
                <a:effectLst/>
                <a:latin typeface="Calibri" panose="020F0502020204030204" pitchFamily="34" charset="0"/>
                <a:ea typeface="Calibri" panose="020F0502020204030204" pitchFamily="34" charset="0"/>
                <a:cs typeface="Times New Roman" panose="02020603050405020304" pitchFamily="18" charset="0"/>
              </a:rPr>
              <a:t>Dfb</a:t>
            </a:r>
            <a:r>
              <a:rPr lang="de-DE" sz="1300" dirty="0">
                <a:effectLst/>
                <a:latin typeface="Calibri" panose="020F0502020204030204" pitchFamily="34" charset="0"/>
                <a:ea typeface="Calibri" panose="020F0502020204030204" pitchFamily="34" charset="0"/>
                <a:cs typeface="Times New Roman" panose="02020603050405020304" pitchFamily="18" charset="0"/>
              </a:rPr>
              <a:t> (in Rohfassung)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Allgemeine Änderungen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Festsetzung der Obergrenzen für die Eintrittsgelder</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Informationen zur Schiedsrichter-Beobachtung ab kommender Runde M-LL-RNT und M-BzL1</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Over-Age-Rule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buFont typeface="Courier New" panose="02070309020205020404" pitchFamily="49" charset="0"/>
              <a:buChar char="o"/>
            </a:pPr>
            <a:r>
              <a:rPr lang="de-DE" sz="1300" dirty="0">
                <a:effectLst/>
                <a:latin typeface="Calibri" panose="020F0502020204030204" pitchFamily="34" charset="0"/>
                <a:ea typeface="Calibri" panose="020F0502020204030204" pitchFamily="34" charset="0"/>
                <a:cs typeface="Times New Roman" panose="02020603050405020304" pitchFamily="18" charset="0"/>
              </a:rPr>
              <a:t>Regelungen zur Covid-19 Pandemie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Abstimmung, ob </a:t>
            </a:r>
            <a:r>
              <a:rPr lang="de-DE" sz="1300" dirty="0" err="1">
                <a:effectLst/>
                <a:latin typeface="Calibri" panose="020F0502020204030204" pitchFamily="34" charset="0"/>
                <a:ea typeface="Calibri" panose="020F0502020204030204" pitchFamily="34" charset="0"/>
                <a:cs typeface="Times New Roman" panose="02020603050405020304" pitchFamily="18" charset="0"/>
              </a:rPr>
              <a:t>SpielverlegungOnline</a:t>
            </a:r>
            <a:r>
              <a:rPr lang="de-DE" sz="1300" dirty="0">
                <a:effectLst/>
                <a:latin typeface="Calibri" panose="020F0502020204030204" pitchFamily="34" charset="0"/>
                <a:ea typeface="Calibri" panose="020F0502020204030204" pitchFamily="34" charset="0"/>
                <a:cs typeface="Times New Roman" panose="02020603050405020304" pitchFamily="18" charset="0"/>
              </a:rPr>
              <a:t> wieder genutzt werden soll</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Information zum Zweifachspielrecht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de-DE" sz="1300" dirty="0">
                <a:effectLst/>
                <a:latin typeface="Calibri" panose="020F0502020204030204" pitchFamily="34" charset="0"/>
                <a:ea typeface="Calibri" panose="020F0502020204030204" pitchFamily="34" charset="0"/>
                <a:cs typeface="Times New Roman" panose="02020603050405020304" pitchFamily="18" charset="0"/>
              </a:rPr>
              <a:t>Information über die SR-Situation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eaLnBrk="1" fontAlgn="base" hangingPunct="1">
              <a:spcBef>
                <a:spcPct val="0"/>
              </a:spcBef>
              <a:spcAft>
                <a:spcPct val="0"/>
              </a:spcAft>
              <a:buClrTx/>
              <a:buSzTx/>
              <a:buFontTx/>
              <a:buNone/>
            </a:pPr>
            <a:r>
              <a:rPr lang="de-DE" altLang="de-DE" sz="1400" dirty="0">
                <a:solidFill>
                  <a:srgbClr val="002060"/>
                </a:solidFill>
                <a:latin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23091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Ordnungsänderungen</a:t>
            </a:r>
          </a:p>
        </p:txBody>
      </p:sp>
      <p:sp>
        <p:nvSpPr>
          <p:cNvPr id="7" name="Text Box 6">
            <a:extLst>
              <a:ext uri="{FF2B5EF4-FFF2-40B4-BE49-F238E27FC236}">
                <a16:creationId xmlns:a16="http://schemas.microsoft.com/office/drawing/2014/main" id="{139DA112-17CB-C16D-62C6-651ACB945FF5}"/>
              </a:ext>
            </a:extLst>
          </p:cNvPr>
          <p:cNvSpPr txBox="1">
            <a:spLocks noChangeArrowheads="1"/>
          </p:cNvSpPr>
          <p:nvPr/>
        </p:nvSpPr>
        <p:spPr bwMode="auto">
          <a:xfrm>
            <a:off x="385481" y="2022606"/>
            <a:ext cx="8064500"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dirty="0">
                <a:solidFill>
                  <a:srgbClr val="002060"/>
                </a:solidFill>
                <a:latin typeface="Times New Roman" panose="02020603050405020304" pitchFamily="18" charset="0"/>
                <a:cs typeface="Arial" panose="020B0604020202020204" pitchFamily="34" charset="0"/>
              </a:rPr>
              <a:t>Referent:</a:t>
            </a:r>
          </a:p>
          <a:p>
            <a:pPr eaLnBrk="1" fontAlgn="base" hangingPunct="1">
              <a:spcBef>
                <a:spcPct val="0"/>
              </a:spcBef>
              <a:spcAft>
                <a:spcPct val="0"/>
              </a:spcAft>
              <a:buClrTx/>
              <a:buSzTx/>
              <a:buFontTx/>
              <a:buNone/>
            </a:pPr>
            <a:endParaRPr lang="de-DE" altLang="de-DE" sz="2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r>
              <a:rPr lang="de-DE" altLang="de-DE" sz="2400" dirty="0">
                <a:solidFill>
                  <a:srgbClr val="002060"/>
                </a:solidFill>
                <a:latin typeface="Times New Roman" panose="02020603050405020304" pitchFamily="18" charset="0"/>
                <a:cs typeface="Arial" panose="020B0604020202020204" pitchFamily="34" charset="0"/>
              </a:rPr>
              <a:t>Jürgen Brachmann – Vortrag liegt als separate Datei bei</a:t>
            </a:r>
          </a:p>
          <a:p>
            <a:pPr eaLnBrk="1" fontAlgn="base" hangingPunct="1">
              <a:spcBef>
                <a:spcPct val="0"/>
              </a:spcBef>
              <a:spcAft>
                <a:spcPct val="0"/>
              </a:spcAft>
              <a:buClrTx/>
              <a:buSzTx/>
              <a:buFontTx/>
              <a:buNone/>
            </a:pPr>
            <a:endParaRPr lang="de-DE" altLang="de-DE" sz="2400" dirty="0">
              <a:solidFill>
                <a:srgbClr val="002060"/>
              </a:solidFill>
              <a:latin typeface="Times New Roman" panose="02020603050405020304" pitchFamily="18" charset="0"/>
              <a:cs typeface="Arial" panose="020B0604020202020204" pitchFamily="34" charset="0"/>
            </a:endParaRPr>
          </a:p>
          <a:p>
            <a:pPr eaLnBrk="1" fontAlgn="base" hangingPunct="1">
              <a:spcBef>
                <a:spcPct val="0"/>
              </a:spcBef>
              <a:spcAft>
                <a:spcPct val="0"/>
              </a:spcAft>
              <a:buClrTx/>
              <a:buSzTx/>
              <a:buFontTx/>
              <a:buNone/>
            </a:pPr>
            <a:endParaRPr lang="de-DE" altLang="de-DE" sz="1000" b="1" dirty="0">
              <a:solidFill>
                <a:srgbClr val="00206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475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Ausbildungskostenentschädigung</a:t>
            </a: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336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150000"/>
              </a:lnSpc>
              <a:spcBef>
                <a:spcPct val="0"/>
              </a:spcBef>
              <a:spcAft>
                <a:spcPct val="0"/>
              </a:spcAft>
              <a:buClrTx/>
              <a:buSzTx/>
              <a:buFontTx/>
              <a:buChar char="•"/>
            </a:pPr>
            <a:r>
              <a:rPr lang="de-DE" altLang="de-DE" sz="2200" u="sng" dirty="0">
                <a:solidFill>
                  <a:srgbClr val="002060"/>
                </a:solidFill>
                <a:latin typeface="Times New Roman" panose="02020603050405020304" pitchFamily="18" charset="0"/>
                <a:cs typeface="Arial" panose="020B0604020202020204" pitchFamily="34" charset="0"/>
              </a:rPr>
              <a:t>Ausbildungskostenentschädigung</a:t>
            </a:r>
          </a:p>
          <a:p>
            <a:pPr eaLnBrk="1" fontAlgn="base" hangingPunct="1">
              <a:lnSpc>
                <a:spcPct val="150000"/>
              </a:lnSpc>
              <a:spcBef>
                <a:spcPct val="0"/>
              </a:spcBef>
              <a:spcAft>
                <a:spcPct val="0"/>
              </a:spcAft>
              <a:buClrTx/>
              <a:buSzTx/>
              <a:buFontTx/>
              <a:buChar char="•"/>
            </a:pPr>
            <a:endParaRPr lang="de-DE" altLang="de-DE" sz="2200" u="sng" dirty="0">
              <a:solidFill>
                <a:srgbClr val="002060"/>
              </a:solidFill>
              <a:latin typeface="Times New Roman" panose="02020603050405020304" pitchFamily="18" charset="0"/>
              <a:cs typeface="Arial" panose="020B0604020202020204" pitchFamily="34" charset="0"/>
            </a:endParaRP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Für Spieler/innen ab 13 bis 23</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Vom aufnehmenden Verein pro Jahr Ausbildung zu zahlen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Betrag bemisst sich prozentual an einem Maximalbetrag</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Dieser orientiert sich an der höchstspielenden Mannschaft des aufnehmenden Vereins</a:t>
            </a:r>
          </a:p>
        </p:txBody>
      </p:sp>
    </p:spTree>
    <p:extLst>
      <p:ext uri="{BB962C8B-B14F-4D97-AF65-F5344CB8AC3E}">
        <p14:creationId xmlns:p14="http://schemas.microsoft.com/office/powerpoint/2010/main" val="127260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0" dur="500"/>
                                        <p:tgtEl>
                                          <p:spTgt spid="7">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3" dur="500"/>
                                        <p:tgtEl>
                                          <p:spTgt spid="7">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6" dur="500"/>
                                        <p:tgtEl>
                                          <p:spTgt spid="7">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randombar(horizontal)">
                                      <p:cBhvr>
                                        <p:cTn id="1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Ausbildungskostenentschädigung</a:t>
            </a: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4653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Bestimmte Vorrausetzungen müssen erfüllt sein, dass ein Verein zur Zahlung verpflichtet ist</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Männer 1. MA mind. 4. Liga</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Frauen 1. MA mind. 3. Liga</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Einsatz in der jeweils höchsten Jugendspielklasse (A-</a:t>
            </a:r>
            <a:r>
              <a:rPr lang="de-DE" altLang="de-DE" sz="2000" dirty="0" err="1">
                <a:solidFill>
                  <a:srgbClr val="002060"/>
                </a:solidFill>
                <a:latin typeface="Times New Roman" panose="02020603050405020304" pitchFamily="18" charset="0"/>
                <a:cs typeface="Arial" panose="020B0604020202020204" pitchFamily="34" charset="0"/>
              </a:rPr>
              <a:t>Jgd</a:t>
            </a:r>
            <a:r>
              <a:rPr lang="de-DE" altLang="de-DE" sz="2000" dirty="0">
                <a:solidFill>
                  <a:srgbClr val="002060"/>
                </a:solidFill>
                <a:latin typeface="Times New Roman" panose="02020603050405020304" pitchFamily="18" charset="0"/>
                <a:cs typeface="Arial" panose="020B0604020202020204" pitchFamily="34" charset="0"/>
              </a:rPr>
              <a:t> auch BWOL) oder mind. 4. Liga Erwachsene</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Der Wechsel muss leistungsorientiert stattfinden</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Nicht wegen Umzug o.ä.</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Breitensportvereine sind nur anspruchsberechtigt, nicht aber zur Zahlung verpflichtet</a:t>
            </a:r>
          </a:p>
        </p:txBody>
      </p:sp>
    </p:spTree>
    <p:extLst>
      <p:ext uri="{BB962C8B-B14F-4D97-AF65-F5344CB8AC3E}">
        <p14:creationId xmlns:p14="http://schemas.microsoft.com/office/powerpoint/2010/main" val="48617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3" dur="500"/>
                                        <p:tgtEl>
                                          <p:spTgt spid="7">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6" dur="500"/>
                                        <p:tgtEl>
                                          <p:spTgt spid="7">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9" dur="500"/>
                                        <p:tgtEl>
                                          <p:spTgt spid="7">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2" dur="500"/>
                                        <p:tgtEl>
                                          <p:spTgt spid="7">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randombar(horizontal)">
                                      <p:cBhvr>
                                        <p:cTn id="2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Ausbildungskostenentschädigung</a:t>
            </a: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Times New Roman" panose="02020603050405020304" pitchFamily="18" charset="0"/>
                <a:cs typeface="Arial" panose="020B0604020202020204" pitchFamily="34" charset="0"/>
              </a:rPr>
              <a:t>Bei einem Wechsel in die zweite Mannschaft besteht kein Anspruch – </a:t>
            </a:r>
            <a:r>
              <a:rPr lang="de-DE" altLang="de-DE" sz="2000" dirty="0" err="1">
                <a:solidFill>
                  <a:srgbClr val="002060"/>
                </a:solidFill>
                <a:latin typeface="Times New Roman" panose="02020603050405020304" pitchFamily="18" charset="0"/>
                <a:cs typeface="Arial" panose="020B0604020202020204" pitchFamily="34" charset="0"/>
              </a:rPr>
              <a:t>AUßER</a:t>
            </a:r>
            <a:r>
              <a:rPr lang="de-DE" altLang="de-DE" sz="2000" dirty="0">
                <a:solidFill>
                  <a:srgbClr val="002060"/>
                </a:solidFill>
                <a:latin typeface="Times New Roman" panose="02020603050405020304" pitchFamily="18" charset="0"/>
                <a:cs typeface="Arial" panose="020B0604020202020204" pitchFamily="34" charset="0"/>
              </a:rPr>
              <a:t> der Spiele wird binnen 12 Monaten (Jugend) / 36 Monaten (Erwachsene) mindestens 1 mal in der ersten MA eingesetzt</a:t>
            </a:r>
          </a:p>
        </p:txBody>
      </p:sp>
      <p:graphicFrame>
        <p:nvGraphicFramePr>
          <p:cNvPr id="3" name="Tabelle 3">
            <a:extLst>
              <a:ext uri="{FF2B5EF4-FFF2-40B4-BE49-F238E27FC236}">
                <a16:creationId xmlns:a16="http://schemas.microsoft.com/office/drawing/2014/main" id="{166A3464-2231-9D94-63FF-AFA7A727EC4A}"/>
              </a:ext>
            </a:extLst>
          </p:cNvPr>
          <p:cNvGraphicFramePr>
            <a:graphicFrameLocks noGrp="1"/>
          </p:cNvGraphicFramePr>
          <p:nvPr>
            <p:extLst>
              <p:ext uri="{D42A27DB-BD31-4B8C-83A1-F6EECF244321}">
                <p14:modId xmlns:p14="http://schemas.microsoft.com/office/powerpoint/2010/main" val="2006321526"/>
              </p:ext>
            </p:extLst>
          </p:nvPr>
        </p:nvGraphicFramePr>
        <p:xfrm>
          <a:off x="1077951" y="3429000"/>
          <a:ext cx="6096000" cy="22250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45936087"/>
                    </a:ext>
                  </a:extLst>
                </a:gridCol>
                <a:gridCol w="2032000">
                  <a:extLst>
                    <a:ext uri="{9D8B030D-6E8A-4147-A177-3AD203B41FA5}">
                      <a16:colId xmlns:a16="http://schemas.microsoft.com/office/drawing/2014/main" val="1281499167"/>
                    </a:ext>
                  </a:extLst>
                </a:gridCol>
                <a:gridCol w="2032000">
                  <a:extLst>
                    <a:ext uri="{9D8B030D-6E8A-4147-A177-3AD203B41FA5}">
                      <a16:colId xmlns:a16="http://schemas.microsoft.com/office/drawing/2014/main" val="2296977534"/>
                    </a:ext>
                  </a:extLst>
                </a:gridCol>
              </a:tblGrid>
              <a:tr h="370840">
                <a:tc>
                  <a:txBody>
                    <a:bodyPr/>
                    <a:lstStyle/>
                    <a:p>
                      <a:endParaRPr lang="de-DE" dirty="0"/>
                    </a:p>
                  </a:txBody>
                  <a:tcPr/>
                </a:tc>
                <a:tc>
                  <a:txBody>
                    <a:bodyPr/>
                    <a:lstStyle/>
                    <a:p>
                      <a:pPr marL="342900" indent="-342900">
                        <a:buAutoNum type="arabicPeriod"/>
                      </a:pPr>
                      <a:r>
                        <a:rPr lang="de-DE" dirty="0"/>
                        <a:t>Jahr</a:t>
                      </a:r>
                    </a:p>
                  </a:txBody>
                  <a:tcPr/>
                </a:tc>
                <a:tc>
                  <a:txBody>
                    <a:bodyPr/>
                    <a:lstStyle/>
                    <a:p>
                      <a:r>
                        <a:rPr lang="de-DE" dirty="0"/>
                        <a:t>2. Jahr</a:t>
                      </a:r>
                    </a:p>
                  </a:txBody>
                  <a:tcPr/>
                </a:tc>
                <a:extLst>
                  <a:ext uri="{0D108BD9-81ED-4DB2-BD59-A6C34878D82A}">
                    <a16:rowId xmlns:a16="http://schemas.microsoft.com/office/drawing/2014/main" val="835875189"/>
                  </a:ext>
                </a:extLst>
              </a:tr>
              <a:tr h="370840">
                <a:tc>
                  <a:txBody>
                    <a:bodyPr/>
                    <a:lstStyle/>
                    <a:p>
                      <a:r>
                        <a:rPr lang="de-DE" dirty="0"/>
                        <a:t>C-Jugend</a:t>
                      </a:r>
                    </a:p>
                  </a:txBody>
                  <a:tcPr/>
                </a:tc>
                <a:tc>
                  <a:txBody>
                    <a:bodyPr/>
                    <a:lstStyle/>
                    <a:p>
                      <a:r>
                        <a:rPr lang="de-DE" dirty="0"/>
                        <a:t>20 %</a:t>
                      </a:r>
                    </a:p>
                  </a:txBody>
                  <a:tcPr/>
                </a:tc>
                <a:tc>
                  <a:txBody>
                    <a:bodyPr/>
                    <a:lstStyle/>
                    <a:p>
                      <a:r>
                        <a:rPr lang="de-DE" dirty="0"/>
                        <a:t>20 %</a:t>
                      </a:r>
                    </a:p>
                  </a:txBody>
                  <a:tcPr/>
                </a:tc>
                <a:extLst>
                  <a:ext uri="{0D108BD9-81ED-4DB2-BD59-A6C34878D82A}">
                    <a16:rowId xmlns:a16="http://schemas.microsoft.com/office/drawing/2014/main" val="3087529020"/>
                  </a:ext>
                </a:extLst>
              </a:tr>
              <a:tr h="370840">
                <a:tc>
                  <a:txBody>
                    <a:bodyPr/>
                    <a:lstStyle/>
                    <a:p>
                      <a:r>
                        <a:rPr lang="de-DE" dirty="0"/>
                        <a:t>B-Jugend</a:t>
                      </a:r>
                    </a:p>
                  </a:txBody>
                  <a:tcPr/>
                </a:tc>
                <a:tc>
                  <a:txBody>
                    <a:bodyPr/>
                    <a:lstStyle/>
                    <a:p>
                      <a:r>
                        <a:rPr lang="de-DE" dirty="0"/>
                        <a:t>25 %</a:t>
                      </a:r>
                    </a:p>
                  </a:txBody>
                  <a:tcPr/>
                </a:tc>
                <a:tc>
                  <a:txBody>
                    <a:bodyPr/>
                    <a:lstStyle/>
                    <a:p>
                      <a:r>
                        <a:rPr lang="de-DE" dirty="0"/>
                        <a:t>50 %</a:t>
                      </a:r>
                    </a:p>
                  </a:txBody>
                  <a:tcPr/>
                </a:tc>
                <a:extLst>
                  <a:ext uri="{0D108BD9-81ED-4DB2-BD59-A6C34878D82A}">
                    <a16:rowId xmlns:a16="http://schemas.microsoft.com/office/drawing/2014/main" val="4193006706"/>
                  </a:ext>
                </a:extLst>
              </a:tr>
              <a:tr h="370840">
                <a:tc>
                  <a:txBody>
                    <a:bodyPr/>
                    <a:lstStyle/>
                    <a:p>
                      <a:r>
                        <a:rPr lang="de-DE" dirty="0"/>
                        <a:t>A-Jugend</a:t>
                      </a:r>
                    </a:p>
                  </a:txBody>
                  <a:tcPr/>
                </a:tc>
                <a:tc>
                  <a:txBody>
                    <a:bodyPr/>
                    <a:lstStyle/>
                    <a:p>
                      <a:r>
                        <a:rPr lang="de-DE" dirty="0"/>
                        <a:t>75 %</a:t>
                      </a:r>
                    </a:p>
                  </a:txBody>
                  <a:tcPr/>
                </a:tc>
                <a:tc>
                  <a:txBody>
                    <a:bodyPr/>
                    <a:lstStyle/>
                    <a:p>
                      <a:r>
                        <a:rPr lang="de-DE" dirty="0"/>
                        <a:t>100 %</a:t>
                      </a:r>
                    </a:p>
                  </a:txBody>
                  <a:tcPr/>
                </a:tc>
                <a:extLst>
                  <a:ext uri="{0D108BD9-81ED-4DB2-BD59-A6C34878D82A}">
                    <a16:rowId xmlns:a16="http://schemas.microsoft.com/office/drawing/2014/main" val="3492651328"/>
                  </a:ext>
                </a:extLst>
              </a:tr>
              <a:tr h="370840">
                <a:tc>
                  <a:txBody>
                    <a:bodyPr/>
                    <a:lstStyle/>
                    <a:p>
                      <a:r>
                        <a:rPr lang="de-DE" dirty="0"/>
                        <a:t>Erwachsene</a:t>
                      </a:r>
                    </a:p>
                  </a:txBody>
                  <a:tcPr/>
                </a:tc>
                <a:tc>
                  <a:txBody>
                    <a:bodyPr/>
                    <a:lstStyle/>
                    <a:p>
                      <a:r>
                        <a:rPr lang="de-DE" dirty="0"/>
                        <a:t>100 %</a:t>
                      </a:r>
                    </a:p>
                  </a:txBody>
                  <a:tcPr/>
                </a:tc>
                <a:tc>
                  <a:txBody>
                    <a:bodyPr/>
                    <a:lstStyle/>
                    <a:p>
                      <a:endParaRPr lang="de-DE" dirty="0"/>
                    </a:p>
                  </a:txBody>
                  <a:tcPr/>
                </a:tc>
                <a:extLst>
                  <a:ext uri="{0D108BD9-81ED-4DB2-BD59-A6C34878D82A}">
                    <a16:rowId xmlns:a16="http://schemas.microsoft.com/office/drawing/2014/main" val="3266518741"/>
                  </a:ext>
                </a:extLst>
              </a:tr>
              <a:tr h="370840">
                <a:tc>
                  <a:txBody>
                    <a:bodyPr/>
                    <a:lstStyle/>
                    <a:p>
                      <a:r>
                        <a:rPr lang="de-DE" dirty="0"/>
                        <a:t>Kaderstatus</a:t>
                      </a:r>
                    </a:p>
                  </a:txBody>
                  <a:tcPr/>
                </a:tc>
                <a:tc>
                  <a:txBody>
                    <a:bodyPr/>
                    <a:lstStyle/>
                    <a:p>
                      <a:r>
                        <a:rPr lang="de-DE" dirty="0"/>
                        <a:t>Errechneter Betrag</a:t>
                      </a:r>
                    </a:p>
                  </a:txBody>
                  <a:tcPr/>
                </a:tc>
                <a:tc>
                  <a:txBody>
                    <a:bodyPr/>
                    <a:lstStyle/>
                    <a:p>
                      <a:r>
                        <a:rPr lang="de-DE" dirty="0"/>
                        <a:t>X 2</a:t>
                      </a:r>
                    </a:p>
                  </a:txBody>
                  <a:tcPr/>
                </a:tc>
                <a:extLst>
                  <a:ext uri="{0D108BD9-81ED-4DB2-BD59-A6C34878D82A}">
                    <a16:rowId xmlns:a16="http://schemas.microsoft.com/office/drawing/2014/main" val="3927620039"/>
                  </a:ext>
                </a:extLst>
              </a:tr>
            </a:tbl>
          </a:graphicData>
        </a:graphic>
      </p:graphicFrame>
    </p:spTree>
    <p:extLst>
      <p:ext uri="{BB962C8B-B14F-4D97-AF65-F5344CB8AC3E}">
        <p14:creationId xmlns:p14="http://schemas.microsoft.com/office/powerpoint/2010/main" val="316896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Regeländerungen IHF</a:t>
            </a:r>
          </a:p>
        </p:txBody>
      </p:sp>
      <p:sp>
        <p:nvSpPr>
          <p:cNvPr id="8" name="Text Box 6">
            <a:extLst>
              <a:ext uri="{FF2B5EF4-FFF2-40B4-BE49-F238E27FC236}">
                <a16:creationId xmlns:a16="http://schemas.microsoft.com/office/drawing/2014/main" id="{31F50F48-AA7D-4124-46B6-E82A0CD0F34C}"/>
              </a:ext>
            </a:extLst>
          </p:cNvPr>
          <p:cNvSpPr txBox="1">
            <a:spLocks noChangeArrowheads="1"/>
          </p:cNvSpPr>
          <p:nvPr/>
        </p:nvSpPr>
        <p:spPr bwMode="auto">
          <a:xfrm>
            <a:off x="385481" y="1934122"/>
            <a:ext cx="838835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Schnelles Anspiel:</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es wird einen Anspielkreis geben (Durchmesser 4 Meter)</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In unseren Hallen muss er wenn nicht vorhanden kenntlich gemacht werden</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Vorhandene Kreise mit Durchmesser 3-4 Meter können genutzt werden</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Anpfiff sobald der Ballhalter in diesen Kreis tritt </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Die anderen Mitspieler müssen weiterhin zu diesem Zeitpunkt in ihrer Hallenhälfte sein</a:t>
            </a:r>
          </a:p>
        </p:txBody>
      </p:sp>
    </p:spTree>
    <p:extLst>
      <p:ext uri="{BB962C8B-B14F-4D97-AF65-F5344CB8AC3E}">
        <p14:creationId xmlns:p14="http://schemas.microsoft.com/office/powerpoint/2010/main" val="20206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Regeländerungen IHF</a:t>
            </a:r>
          </a:p>
        </p:txBody>
      </p:sp>
      <p:sp>
        <p:nvSpPr>
          <p:cNvPr id="5" name="Text Box 6">
            <a:extLst>
              <a:ext uri="{FF2B5EF4-FFF2-40B4-BE49-F238E27FC236}">
                <a16:creationId xmlns:a16="http://schemas.microsoft.com/office/drawing/2014/main" id="{5BD02228-7145-038D-C614-507898EA3590}"/>
              </a:ext>
            </a:extLst>
          </p:cNvPr>
          <p:cNvSpPr txBox="1">
            <a:spLocks noChangeArrowheads="1"/>
          </p:cNvSpPr>
          <p:nvPr/>
        </p:nvSpPr>
        <p:spPr bwMode="auto">
          <a:xfrm>
            <a:off x="355590" y="1752403"/>
            <a:ext cx="838835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Passives Spiel:</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es wird von 6 auf 4 Pässe reduziert</a:t>
            </a:r>
          </a:p>
        </p:txBody>
      </p:sp>
    </p:spTree>
    <p:extLst>
      <p:ext uri="{BB962C8B-B14F-4D97-AF65-F5344CB8AC3E}">
        <p14:creationId xmlns:p14="http://schemas.microsoft.com/office/powerpoint/2010/main" val="145844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Regeländerungen IHF</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85481" y="1310610"/>
            <a:ext cx="8388350" cy="503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Times New Roman" panose="02020603050405020304" pitchFamily="18" charset="0"/>
                <a:cs typeface="Arial" panose="020B0604020202020204" pitchFamily="34" charset="0"/>
              </a:rPr>
              <a:t>Kopftreffer bei Torhütern:</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Unsportliches Verhalten, das direkt mit 2 Minuten geahndet wird:</a:t>
            </a:r>
          </a:p>
          <a:p>
            <a:pPr marL="1085850" lvl="1"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Wenn der Wurf eines in einer freien Spielsituation ungehindert werfenden Spielers den Kopf des Torwarts trifft.</a:t>
            </a:r>
          </a:p>
          <a:p>
            <a:pPr marL="1085850" lvl="1" indent="-342900" defTabSz="273050" eaLnBrk="1" fontAlgn="base" hangingPunct="1">
              <a:lnSpc>
                <a:spcPct val="150000"/>
              </a:lnSpc>
              <a:spcBef>
                <a:spcPct val="0"/>
              </a:spcBef>
              <a:spcAft>
                <a:spcPct val="0"/>
              </a:spcAft>
              <a:buClrTx/>
              <a:buSzTx/>
              <a:buFontTx/>
              <a:buChar char="•"/>
            </a:pPr>
            <a:endParaRPr lang="de-DE" altLang="de-DE" sz="1000" dirty="0">
              <a:solidFill>
                <a:srgbClr val="002060"/>
              </a:solidFill>
              <a:latin typeface="Times New Roman" panose="02020603050405020304" pitchFamily="18" charset="0"/>
              <a:cs typeface="Arial" panose="020B0604020202020204" pitchFamily="34" charset="0"/>
            </a:endParaRP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Times New Roman" panose="02020603050405020304" pitchFamily="18" charset="0"/>
                <a:cs typeface="Arial" panose="020B0604020202020204" pitchFamily="34" charset="0"/>
              </a:rPr>
              <a:t>Kriterien:</a:t>
            </a:r>
          </a:p>
          <a:p>
            <a:pPr marL="342900" indent="-342900" defTabSz="273050" eaLnBrk="1" fontAlgn="base" hangingPunct="1">
              <a:spcBef>
                <a:spcPct val="0"/>
              </a:spcBef>
              <a:spcAft>
                <a:spcPct val="0"/>
              </a:spcAft>
              <a:buClrTx/>
              <a:buSzTx/>
              <a:buFontTx/>
              <a:buChar char="•"/>
            </a:pPr>
            <a:r>
              <a:rPr lang="de-DE" altLang="de-DE" sz="1800" dirty="0">
                <a:solidFill>
                  <a:srgbClr val="002060"/>
                </a:solidFill>
                <a:latin typeface="Times New Roman" panose="02020603050405020304" pitchFamily="18" charset="0"/>
                <a:cs typeface="Arial" panose="020B0604020202020204" pitchFamily="34" charset="0"/>
              </a:rPr>
              <a:t>Die Regel ist nur in freien Spielsituation anzuwenden, d. h., wenn sich zwischen dem Werfer und dem Torwart kein Verteidiger befindet.</a:t>
            </a:r>
          </a:p>
          <a:p>
            <a:pPr marL="342900" indent="-342900" defTabSz="273050" eaLnBrk="1" fontAlgn="base" hangingPunct="1">
              <a:spcBef>
                <a:spcPct val="0"/>
              </a:spcBef>
              <a:spcAft>
                <a:spcPct val="0"/>
              </a:spcAft>
              <a:buClrTx/>
              <a:buSzTx/>
              <a:buFontTx/>
              <a:buChar char="•"/>
            </a:pPr>
            <a:r>
              <a:rPr lang="de-DE" altLang="de-DE" sz="1800" dirty="0">
                <a:solidFill>
                  <a:srgbClr val="002060"/>
                </a:solidFill>
                <a:latin typeface="Times New Roman" panose="02020603050405020304" pitchFamily="18" charset="0"/>
                <a:cs typeface="Arial" panose="020B0604020202020204" pitchFamily="34" charset="0"/>
              </a:rPr>
              <a:t>Der erste Kontakt mit dem Ball muss am Kopf erfolgen. Die Regel greift nicht, wenn der Ball den Kopf des Torwarts erst trifft, nachdem er zuvor ein anderes Körperteil des Torwarts getroffen hat.</a:t>
            </a:r>
          </a:p>
          <a:p>
            <a:pPr marL="342900" indent="-342900" defTabSz="273050" eaLnBrk="1" fontAlgn="base" hangingPunct="1">
              <a:spcBef>
                <a:spcPct val="0"/>
              </a:spcBef>
              <a:spcAft>
                <a:spcPct val="0"/>
              </a:spcAft>
              <a:buClrTx/>
              <a:buSzTx/>
              <a:buFontTx/>
              <a:buChar char="•"/>
            </a:pPr>
            <a:r>
              <a:rPr lang="de-DE" altLang="de-DE" sz="1800" dirty="0">
                <a:solidFill>
                  <a:srgbClr val="002060"/>
                </a:solidFill>
                <a:latin typeface="Times New Roman" panose="02020603050405020304" pitchFamily="18" charset="0"/>
                <a:cs typeface="Arial" panose="020B0604020202020204" pitchFamily="34" charset="0"/>
              </a:rPr>
              <a:t>Die Regel greift nicht, wenn der Torwart seinen Kopf Richtung Ball bewegt.</a:t>
            </a:r>
          </a:p>
          <a:p>
            <a:pPr marL="342900" indent="-342900" defTabSz="273050" eaLnBrk="1" fontAlgn="base" hangingPunct="1">
              <a:spcBef>
                <a:spcPct val="0"/>
              </a:spcBef>
              <a:spcAft>
                <a:spcPct val="0"/>
              </a:spcAft>
              <a:buClrTx/>
              <a:buSzTx/>
              <a:buFontTx/>
              <a:buChar char="•"/>
            </a:pPr>
            <a:r>
              <a:rPr lang="de-DE" altLang="de-DE" sz="1800" dirty="0">
                <a:solidFill>
                  <a:srgbClr val="002060"/>
                </a:solidFill>
                <a:latin typeface="Times New Roman" panose="02020603050405020304" pitchFamily="18" charset="0"/>
                <a:cs typeface="Arial" panose="020B0604020202020204" pitchFamily="34" charset="0"/>
              </a:rPr>
              <a:t>Versucht der Torwart, die Schiedsrichter zu täuschen, um eine Bestrafung zu provozieren (bspw., wenn der Ball die Brust des Torwarts getroffen hat), ist er gemäß Regel 8:7d zu bestrafen. </a:t>
            </a:r>
          </a:p>
        </p:txBody>
      </p:sp>
    </p:spTree>
    <p:extLst>
      <p:ext uri="{BB962C8B-B14F-4D97-AF65-F5344CB8AC3E}">
        <p14:creationId xmlns:p14="http://schemas.microsoft.com/office/powerpoint/2010/main" val="145572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151505836A89941946C9380D135694C" ma:contentTypeVersion="14" ma:contentTypeDescription="Ein neues Dokument erstellen." ma:contentTypeScope="" ma:versionID="3916925638784d67a97bb88483dfc0fe">
  <xsd:schema xmlns:xsd="http://www.w3.org/2001/XMLSchema" xmlns:xs="http://www.w3.org/2001/XMLSchema" xmlns:p="http://schemas.microsoft.com/office/2006/metadata/properties" xmlns:ns2="a35d8663-3c45-4790-a9ff-014941319ced" xmlns:ns3="533a9fc4-b08e-4cff-b7eb-db24b14aed55" targetNamespace="http://schemas.microsoft.com/office/2006/metadata/properties" ma:root="true" ma:fieldsID="28bb6ee830b6caa93a4c73bc91d8df53" ns2:_="" ns3:_="">
    <xsd:import namespace="a35d8663-3c45-4790-a9ff-014941319ced"/>
    <xsd:import namespace="533a9fc4-b08e-4cff-b7eb-db24b14aed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5d8663-3c45-4790-a9ff-014941319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5ce9dfce-212f-4906-a0ac-8a642ea49a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3a9fc4-b08e-4cff-b7eb-db24b14aed5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26f64bb-e283-4104-a898-c61836db2241}" ma:internalName="TaxCatchAll" ma:showField="CatchAllData" ma:web="533a9fc4-b08e-4cff-b7eb-db24b14aed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35d8663-3c45-4790-a9ff-014941319ced">
      <Terms xmlns="http://schemas.microsoft.com/office/infopath/2007/PartnerControls"/>
    </lcf76f155ced4ddcb4097134ff3c332f>
    <TaxCatchAll xmlns="533a9fc4-b08e-4cff-b7eb-db24b14aed55" xsi:nil="true"/>
  </documentManagement>
</p:properties>
</file>

<file path=customXml/itemProps1.xml><?xml version="1.0" encoding="utf-8"?>
<ds:datastoreItem xmlns:ds="http://schemas.openxmlformats.org/officeDocument/2006/customXml" ds:itemID="{AB6E01D4-C782-44C7-9565-4EB187A2A951}">
  <ds:schemaRefs>
    <ds:schemaRef ds:uri="http://schemas.microsoft.com/sharepoint/v3/contenttype/forms"/>
  </ds:schemaRefs>
</ds:datastoreItem>
</file>

<file path=customXml/itemProps2.xml><?xml version="1.0" encoding="utf-8"?>
<ds:datastoreItem xmlns:ds="http://schemas.openxmlformats.org/officeDocument/2006/customXml" ds:itemID="{44DAB016-84C0-4123-8DBE-52359A85B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5d8663-3c45-4790-a9ff-014941319ced"/>
    <ds:schemaRef ds:uri="533a9fc4-b08e-4cff-b7eb-db24b14aed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95DB88-43F6-4B9D-8B3A-4C6A6F3FE5FC}">
  <ds:schemaRefs>
    <ds:schemaRef ds:uri="http://schemas.microsoft.com/office/2006/metadata/properties"/>
    <ds:schemaRef ds:uri="http://schemas.microsoft.com/office/infopath/2007/PartnerControls"/>
    <ds:schemaRef ds:uri="a35d8663-3c45-4790-a9ff-014941319ced"/>
    <ds:schemaRef ds:uri="533a9fc4-b08e-4cff-b7eb-db24b14aed55"/>
  </ds:schemaRefs>
</ds:datastoreItem>
</file>

<file path=docProps/app.xml><?xml version="1.0" encoding="utf-8"?>
<Properties xmlns="http://schemas.openxmlformats.org/officeDocument/2006/extended-properties" xmlns:vt="http://schemas.openxmlformats.org/officeDocument/2006/docPropsVTypes">
  <Template>TM03457464[[fn=Dividende]]</Template>
  <TotalTime>0</TotalTime>
  <Words>734</Words>
  <Application>Microsoft Office PowerPoint</Application>
  <PresentationFormat>Bildschirmpräsentation (4:3)</PresentationFormat>
  <Paragraphs>147</Paragraphs>
  <Slides>18</Slides>
  <Notes>10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18</vt:i4>
      </vt:variant>
    </vt:vector>
  </HeadingPairs>
  <TitlesOfParts>
    <vt:vector size="27" baseType="lpstr">
      <vt:lpstr>Arial</vt:lpstr>
      <vt:lpstr>Calibri</vt:lpstr>
      <vt:lpstr>Calibri Light</vt:lpstr>
      <vt:lpstr>Courier New</vt:lpstr>
      <vt:lpstr>Symbol</vt:lpstr>
      <vt:lpstr>Times New Roman</vt:lpstr>
      <vt:lpstr>Verdana</vt:lpstr>
      <vt:lpstr>Wingdings</vt:lpstr>
      <vt:lpstr>Office Theme</vt:lpstr>
      <vt:lpstr>PowerPoint-Präsentation</vt:lpstr>
      <vt:lpstr>Tagesordnung</vt:lpstr>
      <vt:lpstr>Ordnungsänderungen</vt:lpstr>
      <vt:lpstr>Ausbildungskostenentschädigung</vt:lpstr>
      <vt:lpstr>Ausbildungskostenentschädigung</vt:lpstr>
      <vt:lpstr>Ausbildungskostenentschädigung</vt:lpstr>
      <vt:lpstr>Regeländerungen IHF</vt:lpstr>
      <vt:lpstr>Regeländerungen IHF</vt:lpstr>
      <vt:lpstr>Regeländerungen IHF</vt:lpstr>
      <vt:lpstr>Mannschaftsmeldungen</vt:lpstr>
      <vt:lpstr>Durchführungsbestimmungen</vt:lpstr>
      <vt:lpstr>Durchführungsbestimmungen</vt:lpstr>
      <vt:lpstr>Durchführungsbestimmungen</vt:lpstr>
      <vt:lpstr>Durchführungsbestimmungen</vt:lpstr>
      <vt:lpstr>SpielverlegungOnline</vt:lpstr>
      <vt:lpstr>Zweifachspielrecht</vt:lpstr>
      <vt:lpstr>Schiedsrichter-Situation</vt:lpstr>
      <vt:lpstr>Verschiedenes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Müller, Ramona</dc:creator>
  <cp:lastModifiedBy>Bezirk RNT - Spieltechnik</cp:lastModifiedBy>
  <cp:revision>321</cp:revision>
  <cp:lastPrinted>2020-11-28T12:41:34Z</cp:lastPrinted>
  <dcterms:created xsi:type="dcterms:W3CDTF">2019-04-24T13:42:14Z</dcterms:created>
  <dcterms:modified xsi:type="dcterms:W3CDTF">2022-06-20T15:49:47Z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0x010100E151505836A89941946C9380D135694C</vt:lpwstr>
  </property>
  <property fmtid="{D5CDD505-2E9C-101B-9397-08002B2CF9AE}" pid="3" name="MediaServiceImageTags">
    <vt:lpwstr/>
  </property>
</Properties>
</file>